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7" r:id="rId2"/>
    <p:sldId id="258" r:id="rId3"/>
    <p:sldId id="259" r:id="rId4"/>
    <p:sldId id="260" r:id="rId5"/>
    <p:sldId id="261" r:id="rId6"/>
    <p:sldId id="262" r:id="rId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46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012"/>
    <p:restoredTop sz="94962"/>
  </p:normalViewPr>
  <p:slideViewPr>
    <p:cSldViewPr snapToGrid="0" snapToObjects="1">
      <p:cViewPr varScale="1">
        <p:scale>
          <a:sx n="107" d="100"/>
          <a:sy n="107" d="100"/>
        </p:scale>
        <p:origin x="163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6DD364-8466-6549-9188-793D62F517B4}" type="datetimeFigureOut">
              <a:rPr lang="fr-FR" smtClean="0"/>
              <a:t>08/06/2021</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BCB94F-0489-2E4C-98E0-42B524F995A5}" type="slidenum">
              <a:rPr lang="fr-FR" smtClean="0"/>
              <a:t>‹N°›</a:t>
            </a:fld>
            <a:endParaRPr lang="fr-FR" dirty="0"/>
          </a:p>
        </p:txBody>
      </p:sp>
    </p:spTree>
    <p:extLst>
      <p:ext uri="{BB962C8B-B14F-4D97-AF65-F5344CB8AC3E}">
        <p14:creationId xmlns:p14="http://schemas.microsoft.com/office/powerpoint/2010/main" val="4109549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0BCB94F-0489-2E4C-98E0-42B524F995A5}" type="slidenum">
              <a:rPr lang="fr-FR" smtClean="0"/>
              <a:t>1</a:t>
            </a:fld>
            <a:endParaRPr lang="fr-FR" dirty="0"/>
          </a:p>
        </p:txBody>
      </p:sp>
    </p:spTree>
    <p:extLst>
      <p:ext uri="{BB962C8B-B14F-4D97-AF65-F5344CB8AC3E}">
        <p14:creationId xmlns:p14="http://schemas.microsoft.com/office/powerpoint/2010/main" val="2548691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0BCB94F-0489-2E4C-98E0-42B524F995A5}" type="slidenum">
              <a:rPr lang="fr-FR" smtClean="0"/>
              <a:t>3</a:t>
            </a:fld>
            <a:endParaRPr lang="fr-FR" dirty="0"/>
          </a:p>
        </p:txBody>
      </p:sp>
    </p:spTree>
    <p:extLst>
      <p:ext uri="{BB962C8B-B14F-4D97-AF65-F5344CB8AC3E}">
        <p14:creationId xmlns:p14="http://schemas.microsoft.com/office/powerpoint/2010/main" val="1936253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0BCB94F-0489-2E4C-98E0-42B524F995A5}" type="slidenum">
              <a:rPr lang="fr-FR" smtClean="0"/>
              <a:t>4</a:t>
            </a:fld>
            <a:endParaRPr lang="fr-FR" dirty="0"/>
          </a:p>
        </p:txBody>
      </p:sp>
    </p:spTree>
    <p:extLst>
      <p:ext uri="{BB962C8B-B14F-4D97-AF65-F5344CB8AC3E}">
        <p14:creationId xmlns:p14="http://schemas.microsoft.com/office/powerpoint/2010/main" val="27969397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0BCB94F-0489-2E4C-98E0-42B524F995A5}" type="slidenum">
              <a:rPr lang="fr-FR" smtClean="0"/>
              <a:t>5</a:t>
            </a:fld>
            <a:endParaRPr lang="fr-FR" dirty="0"/>
          </a:p>
        </p:txBody>
      </p:sp>
    </p:spTree>
    <p:extLst>
      <p:ext uri="{BB962C8B-B14F-4D97-AF65-F5344CB8AC3E}">
        <p14:creationId xmlns:p14="http://schemas.microsoft.com/office/powerpoint/2010/main" val="1145290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F145EE-B6B2-F247-8B11-DA2432AF7688}"/>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DE777F8F-F58B-4342-BF03-5D94D6D817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534E829B-65E6-F240-8FF8-5A620D362418}"/>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D5CEC120-11DF-594B-8775-C125DC73AF2F}"/>
              </a:ext>
            </a:extLst>
          </p:cNvPr>
          <p:cNvSpPr>
            <a:spLocks noGrp="1"/>
          </p:cNvSpPr>
          <p:nvPr>
            <p:ph type="ftr" sz="quarter" idx="11"/>
          </p:nvPr>
        </p:nvSpPr>
        <p:spPr/>
        <p:txBody>
          <a:bodyPr/>
          <a:lstStyle/>
          <a:p>
            <a:endParaRPr lang="fr-FR" dirty="0"/>
          </a:p>
        </p:txBody>
      </p:sp>
      <p:sp>
        <p:nvSpPr>
          <p:cNvPr id="6" name="Espace réservé du numéro de diapositive 5">
            <a:extLst>
              <a:ext uri="{FF2B5EF4-FFF2-40B4-BE49-F238E27FC236}">
                <a16:creationId xmlns:a16="http://schemas.microsoft.com/office/drawing/2014/main" id="{F3C65299-30B2-054E-872C-FEAE9D9C897E}"/>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2162945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160BB1-E999-2843-B39F-4E9452196BBE}"/>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8FEB167-EC44-F74F-9518-DE9827ED3211}"/>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0ABD72C-0E6C-764D-AA84-7D4F0B2D0189}"/>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3EF86023-8DE0-C243-8B69-3DAEB3208695}"/>
              </a:ext>
            </a:extLst>
          </p:cNvPr>
          <p:cNvSpPr>
            <a:spLocks noGrp="1"/>
          </p:cNvSpPr>
          <p:nvPr>
            <p:ph type="ftr" sz="quarter" idx="11"/>
          </p:nvPr>
        </p:nvSpPr>
        <p:spPr/>
        <p:txBody>
          <a:bodyPr/>
          <a:lstStyle/>
          <a:p>
            <a:endParaRPr lang="fr-FR" dirty="0"/>
          </a:p>
        </p:txBody>
      </p:sp>
      <p:sp>
        <p:nvSpPr>
          <p:cNvPr id="6" name="Espace réservé du numéro de diapositive 5">
            <a:extLst>
              <a:ext uri="{FF2B5EF4-FFF2-40B4-BE49-F238E27FC236}">
                <a16:creationId xmlns:a16="http://schemas.microsoft.com/office/drawing/2014/main" id="{0BD46FE9-D809-904A-9580-57AD9DDD0EF1}"/>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3454971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6B54995-6D69-AC46-9414-864A8DF24693}"/>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6B788845-D3E8-6D4D-84EE-EE8E12F6097D}"/>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8A97F0C-54D2-A54D-A6BF-CB2A7889A0AE}"/>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B8B5F680-3227-1045-8812-5A0E39ECCAE3}"/>
              </a:ext>
            </a:extLst>
          </p:cNvPr>
          <p:cNvSpPr>
            <a:spLocks noGrp="1"/>
          </p:cNvSpPr>
          <p:nvPr>
            <p:ph type="ftr" sz="quarter" idx="11"/>
          </p:nvPr>
        </p:nvSpPr>
        <p:spPr/>
        <p:txBody>
          <a:bodyPr/>
          <a:lstStyle/>
          <a:p>
            <a:endParaRPr lang="fr-FR" dirty="0"/>
          </a:p>
        </p:txBody>
      </p:sp>
      <p:sp>
        <p:nvSpPr>
          <p:cNvPr id="6" name="Espace réservé du numéro de diapositive 5">
            <a:extLst>
              <a:ext uri="{FF2B5EF4-FFF2-40B4-BE49-F238E27FC236}">
                <a16:creationId xmlns:a16="http://schemas.microsoft.com/office/drawing/2014/main" id="{F3DE053D-2BFA-C347-84BF-E4DD328F8E23}"/>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1114512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77879A-D66D-8D4E-896F-5901DE0AFD4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6E5B7C8-5AE1-3045-8A8B-192922294162}"/>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29BB3C6-0914-264B-AF86-9B4F4459623E}"/>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6E4EEF81-FBA8-D742-BAED-3DBD578F92FE}"/>
              </a:ext>
            </a:extLst>
          </p:cNvPr>
          <p:cNvSpPr>
            <a:spLocks noGrp="1"/>
          </p:cNvSpPr>
          <p:nvPr>
            <p:ph type="ftr" sz="quarter" idx="11"/>
          </p:nvPr>
        </p:nvSpPr>
        <p:spPr/>
        <p:txBody>
          <a:bodyPr/>
          <a:lstStyle/>
          <a:p>
            <a:endParaRPr lang="fr-FR" dirty="0"/>
          </a:p>
        </p:txBody>
      </p:sp>
      <p:sp>
        <p:nvSpPr>
          <p:cNvPr id="6" name="Espace réservé du numéro de diapositive 5">
            <a:extLst>
              <a:ext uri="{FF2B5EF4-FFF2-40B4-BE49-F238E27FC236}">
                <a16:creationId xmlns:a16="http://schemas.microsoft.com/office/drawing/2014/main" id="{408F51A8-41A5-8C40-95B2-C6D5DF37C731}"/>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453773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587040-5D48-6E42-A5CB-31EC671C4A2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87BF4A4-CE2E-DC47-86CB-34570B5DB4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62356111-338A-204B-A4A0-E3E827A4AB1C}"/>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95A476E7-35B0-E84C-8F23-BC24FD47ADF9}"/>
              </a:ext>
            </a:extLst>
          </p:cNvPr>
          <p:cNvSpPr>
            <a:spLocks noGrp="1"/>
          </p:cNvSpPr>
          <p:nvPr>
            <p:ph type="ftr" sz="quarter" idx="11"/>
          </p:nvPr>
        </p:nvSpPr>
        <p:spPr/>
        <p:txBody>
          <a:bodyPr/>
          <a:lstStyle/>
          <a:p>
            <a:endParaRPr lang="fr-FR" dirty="0"/>
          </a:p>
        </p:txBody>
      </p:sp>
      <p:sp>
        <p:nvSpPr>
          <p:cNvPr id="6" name="Espace réservé du numéro de diapositive 5">
            <a:extLst>
              <a:ext uri="{FF2B5EF4-FFF2-40B4-BE49-F238E27FC236}">
                <a16:creationId xmlns:a16="http://schemas.microsoft.com/office/drawing/2014/main" id="{3F0F39B4-7A17-2143-B60B-DF7B38047910}"/>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89845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220131-81DE-C343-8A48-DDD39521E82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2C77FB1-E5E7-2B4C-A370-E9B90209D282}"/>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2EDA552-5684-D247-8804-74E83DE2A4B5}"/>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73A78F7E-784F-4547-8B2C-4DEC56532E95}"/>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6" name="Espace réservé du pied de page 5">
            <a:extLst>
              <a:ext uri="{FF2B5EF4-FFF2-40B4-BE49-F238E27FC236}">
                <a16:creationId xmlns:a16="http://schemas.microsoft.com/office/drawing/2014/main" id="{F71EB884-15A1-9246-80D9-8CFED798AAC6}"/>
              </a:ext>
            </a:extLst>
          </p:cNvPr>
          <p:cNvSpPr>
            <a:spLocks noGrp="1"/>
          </p:cNvSpPr>
          <p:nvPr>
            <p:ph type="ftr" sz="quarter" idx="11"/>
          </p:nvPr>
        </p:nvSpPr>
        <p:spPr/>
        <p:txBody>
          <a:bodyPr/>
          <a:lstStyle/>
          <a:p>
            <a:endParaRPr lang="fr-FR" dirty="0"/>
          </a:p>
        </p:txBody>
      </p:sp>
      <p:sp>
        <p:nvSpPr>
          <p:cNvPr id="7" name="Espace réservé du numéro de diapositive 6">
            <a:extLst>
              <a:ext uri="{FF2B5EF4-FFF2-40B4-BE49-F238E27FC236}">
                <a16:creationId xmlns:a16="http://schemas.microsoft.com/office/drawing/2014/main" id="{378FC6CD-763F-A54E-BB4A-2AF392C935CC}"/>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359028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F7442D3-878A-784B-8C44-24A7B5E74A1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78ED055-7591-6446-8CD0-FABCF9AF8E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FCE67AC2-3288-6F42-B069-5E68ECAC643D}"/>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AA10A2FC-253E-CC47-A49E-9DE77D2F3D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7F9D37B-3A91-4A43-9F4D-246A536B82EE}"/>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BDA5D8BD-8AD2-4C46-BBAC-EA55511C275D}"/>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8" name="Espace réservé du pied de page 7">
            <a:extLst>
              <a:ext uri="{FF2B5EF4-FFF2-40B4-BE49-F238E27FC236}">
                <a16:creationId xmlns:a16="http://schemas.microsoft.com/office/drawing/2014/main" id="{933F4F66-8620-A844-ACFC-A3A56819491E}"/>
              </a:ext>
            </a:extLst>
          </p:cNvPr>
          <p:cNvSpPr>
            <a:spLocks noGrp="1"/>
          </p:cNvSpPr>
          <p:nvPr>
            <p:ph type="ftr" sz="quarter" idx="11"/>
          </p:nvPr>
        </p:nvSpPr>
        <p:spPr/>
        <p:txBody>
          <a:bodyPr/>
          <a:lstStyle/>
          <a:p>
            <a:endParaRPr lang="fr-FR" dirty="0"/>
          </a:p>
        </p:txBody>
      </p:sp>
      <p:sp>
        <p:nvSpPr>
          <p:cNvPr id="9" name="Espace réservé du numéro de diapositive 8">
            <a:extLst>
              <a:ext uri="{FF2B5EF4-FFF2-40B4-BE49-F238E27FC236}">
                <a16:creationId xmlns:a16="http://schemas.microsoft.com/office/drawing/2014/main" id="{557DEC98-8253-A24A-AF10-203C68660534}"/>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2100909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9C9C64-BD23-D44D-B46D-84A5F5A552A5}"/>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BF704F7B-77EE-7E43-AE75-FB9796C0FFE3}"/>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4" name="Espace réservé du pied de page 3">
            <a:extLst>
              <a:ext uri="{FF2B5EF4-FFF2-40B4-BE49-F238E27FC236}">
                <a16:creationId xmlns:a16="http://schemas.microsoft.com/office/drawing/2014/main" id="{096A301B-42D6-4445-BA6D-3468D5816814}"/>
              </a:ext>
            </a:extLst>
          </p:cNvPr>
          <p:cNvSpPr>
            <a:spLocks noGrp="1"/>
          </p:cNvSpPr>
          <p:nvPr>
            <p:ph type="ftr" sz="quarter" idx="11"/>
          </p:nvPr>
        </p:nvSpPr>
        <p:spPr/>
        <p:txBody>
          <a:bodyPr/>
          <a:lstStyle/>
          <a:p>
            <a:endParaRPr lang="fr-FR" dirty="0"/>
          </a:p>
        </p:txBody>
      </p:sp>
      <p:sp>
        <p:nvSpPr>
          <p:cNvPr id="5" name="Espace réservé du numéro de diapositive 4">
            <a:extLst>
              <a:ext uri="{FF2B5EF4-FFF2-40B4-BE49-F238E27FC236}">
                <a16:creationId xmlns:a16="http://schemas.microsoft.com/office/drawing/2014/main" id="{E650F0D8-FE8E-254E-9447-1171B1E7B010}"/>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3089684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050C0DFD-4EEA-C34F-84A5-C7A60FD5505A}"/>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3" name="Espace réservé du pied de page 2">
            <a:extLst>
              <a:ext uri="{FF2B5EF4-FFF2-40B4-BE49-F238E27FC236}">
                <a16:creationId xmlns:a16="http://schemas.microsoft.com/office/drawing/2014/main" id="{03266ED8-05D3-564B-8489-BBE91C918B81}"/>
              </a:ext>
            </a:extLst>
          </p:cNvPr>
          <p:cNvSpPr>
            <a:spLocks noGrp="1"/>
          </p:cNvSpPr>
          <p:nvPr>
            <p:ph type="ftr" sz="quarter" idx="1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B63BAC41-0576-9144-9A4B-C14A3CACE6BE}"/>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2482848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A722F2-F6CA-6E4A-B0C3-9FC8E95CA6D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FD75F410-7CA4-714E-ACFA-EE57E607B4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CB3DDC20-2B05-FF49-8159-98D500AC56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EF8D07E-E2D5-DE4F-9E5F-FD1CEDEDD110}"/>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6" name="Espace réservé du pied de page 5">
            <a:extLst>
              <a:ext uri="{FF2B5EF4-FFF2-40B4-BE49-F238E27FC236}">
                <a16:creationId xmlns:a16="http://schemas.microsoft.com/office/drawing/2014/main" id="{0D15E7AC-7799-D141-9486-774D82F42EDA}"/>
              </a:ext>
            </a:extLst>
          </p:cNvPr>
          <p:cNvSpPr>
            <a:spLocks noGrp="1"/>
          </p:cNvSpPr>
          <p:nvPr>
            <p:ph type="ftr" sz="quarter" idx="11"/>
          </p:nvPr>
        </p:nvSpPr>
        <p:spPr/>
        <p:txBody>
          <a:bodyPr/>
          <a:lstStyle/>
          <a:p>
            <a:endParaRPr lang="fr-FR" dirty="0"/>
          </a:p>
        </p:txBody>
      </p:sp>
      <p:sp>
        <p:nvSpPr>
          <p:cNvPr id="7" name="Espace réservé du numéro de diapositive 6">
            <a:extLst>
              <a:ext uri="{FF2B5EF4-FFF2-40B4-BE49-F238E27FC236}">
                <a16:creationId xmlns:a16="http://schemas.microsoft.com/office/drawing/2014/main" id="{E255BF8D-14D5-A94E-8A24-28240977EFF0}"/>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3567143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2887CE-0A1A-284D-B933-7455FD62539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E1E4DA4-E225-2C45-B990-81C332FD79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dirty="0"/>
          </a:p>
        </p:txBody>
      </p:sp>
      <p:sp>
        <p:nvSpPr>
          <p:cNvPr id="4" name="Espace réservé du texte 3">
            <a:extLst>
              <a:ext uri="{FF2B5EF4-FFF2-40B4-BE49-F238E27FC236}">
                <a16:creationId xmlns:a16="http://schemas.microsoft.com/office/drawing/2014/main" id="{B95A209F-8979-154D-B8AD-FE4176AA91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8072DE1-E9ED-CF46-8297-83FB2068B092}"/>
              </a:ext>
            </a:extLst>
          </p:cNvPr>
          <p:cNvSpPr>
            <a:spLocks noGrp="1"/>
          </p:cNvSpPr>
          <p:nvPr>
            <p:ph type="dt" sz="half" idx="10"/>
          </p:nvPr>
        </p:nvSpPr>
        <p:spPr/>
        <p:txBody>
          <a:bodyPr/>
          <a:lstStyle/>
          <a:p>
            <a:fld id="{442EA2D9-9B80-D345-9405-D5A7F6BF5314}" type="datetimeFigureOut">
              <a:rPr lang="fr-FR" smtClean="0"/>
              <a:t>08/06/2021</a:t>
            </a:fld>
            <a:endParaRPr lang="fr-FR" dirty="0"/>
          </a:p>
        </p:txBody>
      </p:sp>
      <p:sp>
        <p:nvSpPr>
          <p:cNvPr id="6" name="Espace réservé du pied de page 5">
            <a:extLst>
              <a:ext uri="{FF2B5EF4-FFF2-40B4-BE49-F238E27FC236}">
                <a16:creationId xmlns:a16="http://schemas.microsoft.com/office/drawing/2014/main" id="{9CC248E1-54E5-4242-9F83-686C5D3A728F}"/>
              </a:ext>
            </a:extLst>
          </p:cNvPr>
          <p:cNvSpPr>
            <a:spLocks noGrp="1"/>
          </p:cNvSpPr>
          <p:nvPr>
            <p:ph type="ftr" sz="quarter" idx="11"/>
          </p:nvPr>
        </p:nvSpPr>
        <p:spPr/>
        <p:txBody>
          <a:bodyPr/>
          <a:lstStyle/>
          <a:p>
            <a:endParaRPr lang="fr-FR" dirty="0"/>
          </a:p>
        </p:txBody>
      </p:sp>
      <p:sp>
        <p:nvSpPr>
          <p:cNvPr id="7" name="Espace réservé du numéro de diapositive 6">
            <a:extLst>
              <a:ext uri="{FF2B5EF4-FFF2-40B4-BE49-F238E27FC236}">
                <a16:creationId xmlns:a16="http://schemas.microsoft.com/office/drawing/2014/main" id="{FE661799-AD3E-1141-8583-4FCA49F75B98}"/>
              </a:ext>
            </a:extLst>
          </p:cNvPr>
          <p:cNvSpPr>
            <a:spLocks noGrp="1"/>
          </p:cNvSpPr>
          <p:nvPr>
            <p:ph type="sldNum" sz="quarter" idx="12"/>
          </p:nvPr>
        </p:nvSpPr>
        <p:spPr/>
        <p:txBody>
          <a:bodyPr/>
          <a:lstStyle/>
          <a:p>
            <a:fld id="{2F419490-64A2-5D42-B757-AFF80995976B}" type="slidenum">
              <a:rPr lang="fr-FR" smtClean="0"/>
              <a:t>‹N°›</a:t>
            </a:fld>
            <a:endParaRPr lang="fr-FR" dirty="0"/>
          </a:p>
        </p:txBody>
      </p:sp>
    </p:spTree>
    <p:extLst>
      <p:ext uri="{BB962C8B-B14F-4D97-AF65-F5344CB8AC3E}">
        <p14:creationId xmlns:p14="http://schemas.microsoft.com/office/powerpoint/2010/main" val="949012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A9A8D4D7-CF8C-D94C-8A80-A2BE8F25A9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BB6CB453-C33A-B044-82D0-BCB4AA5F67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7D0BC9E-3818-2E4F-B473-E871896CD7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2EA2D9-9B80-D345-9405-D5A7F6BF5314}" type="datetimeFigureOut">
              <a:rPr lang="fr-FR" smtClean="0"/>
              <a:t>08/06/2021</a:t>
            </a:fld>
            <a:endParaRPr lang="fr-FR" dirty="0"/>
          </a:p>
        </p:txBody>
      </p:sp>
      <p:sp>
        <p:nvSpPr>
          <p:cNvPr id="5" name="Espace réservé du pied de page 4">
            <a:extLst>
              <a:ext uri="{FF2B5EF4-FFF2-40B4-BE49-F238E27FC236}">
                <a16:creationId xmlns:a16="http://schemas.microsoft.com/office/drawing/2014/main" id="{09E05526-F29D-6E48-A1E3-FA3D44C802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dirty="0"/>
          </a:p>
        </p:txBody>
      </p:sp>
      <p:sp>
        <p:nvSpPr>
          <p:cNvPr id="6" name="Espace réservé du numéro de diapositive 5">
            <a:extLst>
              <a:ext uri="{FF2B5EF4-FFF2-40B4-BE49-F238E27FC236}">
                <a16:creationId xmlns:a16="http://schemas.microsoft.com/office/drawing/2014/main" id="{DE28B59A-AE74-AF4B-9C6C-6D1B434DAA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419490-64A2-5D42-B757-AFF80995976B}" type="slidenum">
              <a:rPr lang="fr-FR" smtClean="0"/>
              <a:t>‹N°›</a:t>
            </a:fld>
            <a:endParaRPr lang="fr-FR" dirty="0"/>
          </a:p>
        </p:txBody>
      </p:sp>
    </p:spTree>
    <p:extLst>
      <p:ext uri="{BB962C8B-B14F-4D97-AF65-F5344CB8AC3E}">
        <p14:creationId xmlns:p14="http://schemas.microsoft.com/office/powerpoint/2010/main" val="3126546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F56F5174-31D9-4DBB-AAB7-A1FD7BDB1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4" name="Picture 43">
            <a:extLst>
              <a:ext uri="{FF2B5EF4-FFF2-40B4-BE49-F238E27FC236}">
                <a16:creationId xmlns:a16="http://schemas.microsoft.com/office/drawing/2014/main" id="{AE113210-7872-481A-ADE6-3A05CCAF5E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DABAC002-9071-A943-828E-E3C9AEF32282}"/>
              </a:ext>
            </a:extLst>
          </p:cNvPr>
          <p:cNvSpPr>
            <a:spLocks noGrp="1"/>
          </p:cNvSpPr>
          <p:nvPr>
            <p:ph type="title"/>
          </p:nvPr>
        </p:nvSpPr>
        <p:spPr>
          <a:xfrm>
            <a:off x="6096000" y="108911"/>
            <a:ext cx="4977976" cy="496881"/>
          </a:xfr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ctr"/>
            <a:r>
              <a:rPr lang="en-US" sz="1800" dirty="0">
                <a:solidFill>
                  <a:srgbClr val="000000"/>
                </a:solidFill>
              </a:rPr>
              <a:t>Projet 5 – Développeur Web – </a:t>
            </a:r>
            <a:r>
              <a:rPr lang="en-US" sz="1800" b="1" dirty="0">
                <a:solidFill>
                  <a:srgbClr val="0070C0"/>
                </a:solidFill>
                <a:latin typeface="Avenir Book" panose="02000503020000020003" pitchFamily="2" charset="0"/>
                <a:ea typeface="Ayuthaya" pitchFamily="2" charset="-34"/>
                <a:cs typeface="APPLE CHANCERY" panose="03020702040506060504" pitchFamily="66" charset="-79"/>
              </a:rPr>
              <a:t>Orinoco</a:t>
            </a:r>
          </a:p>
        </p:txBody>
      </p:sp>
      <p:sp>
        <p:nvSpPr>
          <p:cNvPr id="46"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Espace réservé du contenu 4">
            <a:extLst>
              <a:ext uri="{FF2B5EF4-FFF2-40B4-BE49-F238E27FC236}">
                <a16:creationId xmlns:a16="http://schemas.microsoft.com/office/drawing/2014/main" id="{29FE2429-FACB-DE41-A742-AA2F666C338A}"/>
              </a:ext>
            </a:extLst>
          </p:cNvPr>
          <p:cNvPicPr>
            <a:picLocks noChangeAspect="1"/>
          </p:cNvPicPr>
          <p:nvPr/>
        </p:nvPicPr>
        <p:blipFill>
          <a:blip r:embed="rId4"/>
          <a:srcRect l="15107" r="15107"/>
          <a:stretch/>
        </p:blipFill>
        <p:spPr>
          <a:xfrm>
            <a:off x="-1" y="907231"/>
            <a:ext cx="4814824" cy="5063738"/>
          </a:xfrm>
          <a:custGeom>
            <a:avLst/>
            <a:gdLst/>
            <a:ahLst/>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9" name="Content Placeholder 38">
            <a:extLst>
              <a:ext uri="{FF2B5EF4-FFF2-40B4-BE49-F238E27FC236}">
                <a16:creationId xmlns:a16="http://schemas.microsoft.com/office/drawing/2014/main" id="{E1FC4099-17DB-4159-A28F-87DED65F9415}"/>
              </a:ext>
            </a:extLst>
          </p:cNvPr>
          <p:cNvSpPr>
            <a:spLocks noGrp="1"/>
          </p:cNvSpPr>
          <p:nvPr>
            <p:ph idx="1"/>
          </p:nvPr>
        </p:nvSpPr>
        <p:spPr>
          <a:xfrm>
            <a:off x="5195455" y="599090"/>
            <a:ext cx="6754807" cy="6017172"/>
          </a:xfrm>
        </p:spPr>
        <p:txBody>
          <a:bodyPr anchor="ctr">
            <a:normAutofit fontScale="92500"/>
          </a:bodyPr>
          <a:lstStyle/>
          <a:p>
            <a:pPr marL="0" indent="0">
              <a:buNone/>
            </a:pPr>
            <a:endParaRPr lang="en-US" sz="1400" dirty="0">
              <a:solidFill>
                <a:srgbClr val="000000"/>
              </a:solidFill>
              <a:latin typeface="Avenir Book" panose="02000503020000020003" pitchFamily="2" charset="0"/>
              <a:cs typeface="Apple Chancery" panose="03020702040506060504" pitchFamily="66" charset="-79"/>
            </a:endParaRPr>
          </a:p>
          <a:p>
            <a:pPr marL="0" indent="0">
              <a:buNone/>
            </a:pPr>
            <a:r>
              <a:rPr lang="en-US" sz="1400" b="1" dirty="0">
                <a:solidFill>
                  <a:schemeClr val="accent1">
                    <a:lumMod val="50000"/>
                  </a:schemeClr>
                </a:solidFill>
                <a:latin typeface="Avenir Book" panose="02000503020000020003" pitchFamily="2" charset="0"/>
                <a:cs typeface="Apple Chancery" panose="03020702040506060504" pitchFamily="66" charset="-79"/>
              </a:rPr>
              <a:t>Mission</a:t>
            </a:r>
            <a:r>
              <a:rPr lang="en-US" sz="1400" b="1" dirty="0">
                <a:solidFill>
                  <a:srgbClr val="000000"/>
                </a:solidFill>
                <a:latin typeface="Avenir Book" panose="02000503020000020003" pitchFamily="2" charset="0"/>
                <a:cs typeface="Apple Chancery" panose="03020702040506060504" pitchFamily="66" charset="-79"/>
              </a:rPr>
              <a:t> : </a:t>
            </a:r>
            <a:r>
              <a:rPr lang="en-US" sz="1400" dirty="0">
                <a:solidFill>
                  <a:srgbClr val="000000"/>
                </a:solidFill>
                <a:latin typeface="Avenir Book" panose="02000503020000020003" pitchFamily="2" charset="0"/>
                <a:cs typeface="Apple Chancery" panose="03020702040506060504" pitchFamily="66" charset="-79"/>
              </a:rPr>
              <a:t>Réaliser le développement FrontEnd d’un MVP (Minimum Viable Product) de l’application Web Orinoco pour un seul groupe de produit : les Appareils Photos.</a:t>
            </a:r>
          </a:p>
          <a:p>
            <a:pPr marL="0" indent="0">
              <a:buNone/>
            </a:pPr>
            <a:r>
              <a:rPr lang="en-US" sz="1400" dirty="0">
                <a:solidFill>
                  <a:srgbClr val="000000"/>
                </a:solidFill>
                <a:latin typeface="Avenir Book" panose="02000503020000020003" pitchFamily="2" charset="0"/>
                <a:cs typeface="Apple Chancery" panose="03020702040506060504" pitchFamily="66" charset="-79"/>
              </a:rPr>
              <a:t>L’idée est de se démarquer des grands du e-commerce comme Amazon en créant des thématiques.</a:t>
            </a:r>
          </a:p>
          <a:p>
            <a:pPr marL="0" indent="0">
              <a:buNone/>
            </a:pPr>
            <a:r>
              <a:rPr lang="en-US" sz="1400" u="sng" dirty="0">
                <a:solidFill>
                  <a:srgbClr val="0070C0"/>
                </a:solidFill>
                <a:latin typeface="Avenir Book" panose="02000503020000020003" pitchFamily="2" charset="0"/>
                <a:cs typeface="Apple Chancery" panose="03020702040506060504" pitchFamily="66" charset="-79"/>
              </a:rPr>
              <a:t>Les technologies </a:t>
            </a:r>
            <a:r>
              <a:rPr lang="en-US" sz="1400" u="sng" dirty="0" err="1">
                <a:solidFill>
                  <a:srgbClr val="0070C0"/>
                </a:solidFill>
                <a:latin typeface="Avenir Book" panose="02000503020000020003" pitchFamily="2" charset="0"/>
                <a:cs typeface="Apple Chancery" panose="03020702040506060504" pitchFamily="66" charset="-79"/>
              </a:rPr>
              <a:t>utilisées</a:t>
            </a:r>
            <a:r>
              <a:rPr lang="en-US" sz="1400" u="sng" dirty="0">
                <a:solidFill>
                  <a:srgbClr val="0070C0"/>
                </a:solidFill>
                <a:latin typeface="Avenir Book" panose="02000503020000020003" pitchFamily="2" charset="0"/>
                <a:cs typeface="Apple Chancery" panose="03020702040506060504" pitchFamily="66" charset="-79"/>
              </a:rPr>
              <a:t> :</a:t>
            </a:r>
          </a:p>
          <a:p>
            <a:pPr marL="0" indent="0">
              <a:buNone/>
            </a:pPr>
            <a:r>
              <a:rPr lang="fr-FR" sz="1400" dirty="0">
                <a:latin typeface="Avenir Book" panose="02000503020000020003" pitchFamily="2" charset="0"/>
              </a:rPr>
              <a:t>  ● </a:t>
            </a:r>
            <a:r>
              <a:rPr lang="en-US" sz="1400" dirty="0">
                <a:solidFill>
                  <a:srgbClr val="000000"/>
                </a:solidFill>
                <a:latin typeface="Avenir Book" panose="02000503020000020003" pitchFamily="2" charset="0"/>
                <a:cs typeface="Apple Chancery" panose="03020702040506060504" pitchFamily="66" charset="-79"/>
              </a:rPr>
              <a:t>JavaScript</a:t>
            </a:r>
          </a:p>
          <a:p>
            <a:pPr marL="0" indent="0">
              <a:buNone/>
            </a:pPr>
            <a:r>
              <a:rPr lang="fr-FR" sz="1400" dirty="0">
                <a:latin typeface="Avenir Book" panose="02000503020000020003" pitchFamily="2" charset="0"/>
              </a:rPr>
              <a:t>  ● </a:t>
            </a:r>
            <a:r>
              <a:rPr lang="en-US" sz="1400" dirty="0">
                <a:solidFill>
                  <a:srgbClr val="000000"/>
                </a:solidFill>
                <a:latin typeface="Avenir Book" panose="02000503020000020003" pitchFamily="2" charset="0"/>
                <a:cs typeface="Apple Chancery" panose="03020702040506060504" pitchFamily="66" charset="-79"/>
              </a:rPr>
              <a:t>HTML5</a:t>
            </a:r>
          </a:p>
          <a:p>
            <a:pPr marL="0" indent="0">
              <a:buNone/>
            </a:pPr>
            <a:r>
              <a:rPr lang="fr-FR" sz="1400" dirty="0">
                <a:latin typeface="Avenir Book" panose="02000503020000020003" pitchFamily="2" charset="0"/>
              </a:rPr>
              <a:t>  ● </a:t>
            </a:r>
            <a:r>
              <a:rPr lang="en-US" sz="1400" dirty="0">
                <a:solidFill>
                  <a:srgbClr val="000000"/>
                </a:solidFill>
                <a:latin typeface="Avenir Book" panose="02000503020000020003" pitchFamily="2" charset="0"/>
                <a:cs typeface="Apple Chancery" panose="03020702040506060504" pitchFamily="66" charset="-79"/>
              </a:rPr>
              <a:t>CSS3</a:t>
            </a:r>
          </a:p>
          <a:p>
            <a:pPr marL="0" indent="0">
              <a:buNone/>
            </a:pPr>
            <a:r>
              <a:rPr lang="fr-FR" sz="1400" dirty="0">
                <a:latin typeface="Avenir Book" panose="02000503020000020003" pitchFamily="2" charset="0"/>
              </a:rPr>
              <a:t>  ● </a:t>
            </a:r>
            <a:r>
              <a:rPr lang="fr-FR" sz="1400" dirty="0">
                <a:solidFill>
                  <a:srgbClr val="000000"/>
                </a:solidFill>
                <a:latin typeface="Avenir Book" panose="02000503020000020003" pitchFamily="2" charset="0"/>
                <a:cs typeface="Apple Chancery" panose="03020702040506060504" pitchFamily="66" charset="-79"/>
              </a:rPr>
              <a:t>Git / GitHub</a:t>
            </a:r>
            <a:endParaRPr lang="en-US" sz="1400" dirty="0">
              <a:solidFill>
                <a:srgbClr val="000000"/>
              </a:solidFill>
              <a:latin typeface="Avenir Book" panose="02000503020000020003" pitchFamily="2" charset="0"/>
              <a:cs typeface="Apple Chancery" panose="03020702040506060504" pitchFamily="66" charset="-79"/>
            </a:endParaRPr>
          </a:p>
          <a:p>
            <a:pPr marL="0" indent="0">
              <a:buNone/>
            </a:pPr>
            <a:r>
              <a:rPr lang="en-US" sz="1400" u="sng" dirty="0">
                <a:solidFill>
                  <a:srgbClr val="0070C0"/>
                </a:solidFill>
                <a:latin typeface="Avenir Book" panose="02000503020000020003" pitchFamily="2" charset="0"/>
                <a:cs typeface="Apple Chancery" panose="03020702040506060504" pitchFamily="66" charset="-79"/>
              </a:rPr>
              <a:t>Architecture Générale :</a:t>
            </a:r>
            <a:endParaRPr lang="en-US" sz="1400" dirty="0">
              <a:solidFill>
                <a:srgbClr val="0070C0"/>
              </a:solidFill>
              <a:latin typeface="Avenir Book" panose="02000503020000020003" pitchFamily="2" charset="0"/>
              <a:cs typeface="Apple Chancery" panose="03020702040506060504" pitchFamily="66" charset="-79"/>
            </a:endParaRPr>
          </a:p>
          <a:p>
            <a:pPr marL="0" indent="0">
              <a:buNone/>
            </a:pPr>
            <a:r>
              <a:rPr lang="fr-FR" sz="1400" dirty="0">
                <a:latin typeface="Avenir Book" panose="02000503020000020003" pitchFamily="2" charset="0"/>
              </a:rPr>
              <a:t>L’application web est composée de 4 pages : </a:t>
            </a:r>
          </a:p>
          <a:p>
            <a:pPr marL="0" indent="0">
              <a:buNone/>
            </a:pPr>
            <a:r>
              <a:rPr lang="fr-FR" sz="1400" dirty="0">
                <a:latin typeface="Avenir Book" panose="02000503020000020003" pitchFamily="2" charset="0"/>
              </a:rPr>
              <a:t>  ● une page de vue sous forme de liste (page d’accueil), montrant tous les articles disponibles à la vente </a:t>
            </a:r>
          </a:p>
          <a:p>
            <a:pPr marL="0" indent="0">
              <a:buNone/>
            </a:pPr>
            <a:r>
              <a:rPr lang="fr-FR" sz="1400" dirty="0">
                <a:latin typeface="Avenir Book" panose="02000503020000020003" pitchFamily="2" charset="0"/>
              </a:rPr>
              <a:t>  ● une page “produit”, qui affiche de manière dynamique l'élément sélectionné par l'utilisateur et lui permet de personnaliser le produit ainsi que de l'ajouter à son panier </a:t>
            </a:r>
          </a:p>
          <a:p>
            <a:pPr marL="0" indent="0">
              <a:buNone/>
            </a:pPr>
            <a:r>
              <a:rPr lang="fr-FR" sz="1400" dirty="0">
                <a:latin typeface="Avenir Book" panose="02000503020000020003" pitchFamily="2" charset="0"/>
              </a:rPr>
              <a:t>  ● une page “panier” contenant un résumé des produits dans le panier, le prix total et un formulaire permettant de passer une commande. Les données du formulaire doivent être correctes et bien formatées avant d'être renvoyées au back-end. </a:t>
            </a:r>
          </a:p>
          <a:p>
            <a:pPr marL="0" indent="0">
              <a:buNone/>
            </a:pPr>
            <a:r>
              <a:rPr lang="fr-FR" sz="1400" dirty="0">
                <a:latin typeface="Avenir Book" panose="02000503020000020003" pitchFamily="2" charset="0"/>
              </a:rPr>
              <a:t>  ● une page de confirmation de commande, remerciant l'utilisateur pour sa commande, indiquant le prix total et l'identifiant de commande envoyé par le serveur.</a:t>
            </a:r>
          </a:p>
        </p:txBody>
      </p:sp>
    </p:spTree>
    <p:extLst>
      <p:ext uri="{BB962C8B-B14F-4D97-AF65-F5344CB8AC3E}">
        <p14:creationId xmlns:p14="http://schemas.microsoft.com/office/powerpoint/2010/main" val="390376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DCA31D-3B67-504B-BB00-DDDC526E4814}"/>
              </a:ext>
            </a:extLst>
          </p:cNvPr>
          <p:cNvSpPr>
            <a:spLocks noGrp="1"/>
          </p:cNvSpPr>
          <p:nvPr>
            <p:ph type="title"/>
          </p:nvPr>
        </p:nvSpPr>
        <p:spPr>
          <a:xfrm>
            <a:off x="4572000" y="156798"/>
            <a:ext cx="3926305" cy="573338"/>
          </a:xfrm>
        </p:spPr>
        <p:txBody>
          <a:bodyPr>
            <a:normAutofit fontScale="90000"/>
          </a:bodyPr>
          <a:lstStyle/>
          <a:p>
            <a:r>
              <a:rPr lang="fr-FR" dirty="0">
                <a:solidFill>
                  <a:schemeClr val="accent1">
                    <a:lumMod val="75000"/>
                  </a:schemeClr>
                </a:solidFill>
              </a:rPr>
              <a:t>La page d’Accueil</a:t>
            </a:r>
          </a:p>
        </p:txBody>
      </p:sp>
      <p:sp>
        <p:nvSpPr>
          <p:cNvPr id="6" name="ZoneTexte 5">
            <a:extLst>
              <a:ext uri="{FF2B5EF4-FFF2-40B4-BE49-F238E27FC236}">
                <a16:creationId xmlns:a16="http://schemas.microsoft.com/office/drawing/2014/main" id="{EC26B303-3A4C-3B4B-A89B-EECB05F92956}"/>
              </a:ext>
            </a:extLst>
          </p:cNvPr>
          <p:cNvSpPr txBox="1"/>
          <p:nvPr/>
        </p:nvSpPr>
        <p:spPr>
          <a:xfrm>
            <a:off x="4551218" y="792964"/>
            <a:ext cx="7640782" cy="1477328"/>
          </a:xfrm>
          <a:prstGeom prst="rect">
            <a:avLst/>
          </a:prstGeom>
          <a:noFill/>
        </p:spPr>
        <p:txBody>
          <a:bodyPr wrap="square" rtlCol="0">
            <a:spAutoFit/>
          </a:bodyPr>
          <a:lstStyle/>
          <a:p>
            <a:r>
              <a:rPr lang="fr-FR" dirty="0"/>
              <a:t>Pour la réalisation de la page d’accueil, j’ai récupéré les données des produits depuis une API à l’aide de la méthode « </a:t>
            </a:r>
            <a:r>
              <a:rPr lang="fr-FR" dirty="0" err="1"/>
              <a:t>fetch</a:t>
            </a:r>
            <a:r>
              <a:rPr lang="fr-FR" dirty="0"/>
              <a:t> ».</a:t>
            </a:r>
          </a:p>
          <a:p>
            <a:endParaRPr lang="fr-FR" dirty="0"/>
          </a:p>
          <a:p>
            <a:r>
              <a:rPr lang="fr-FR" dirty="0"/>
              <a:t>Puis pour chaque produit disponible, une structure html se créé donnant ainsi le rendu dynamique souhaité</a:t>
            </a:r>
          </a:p>
        </p:txBody>
      </p:sp>
      <p:pic>
        <p:nvPicPr>
          <p:cNvPr id="10" name="Espace réservé du contenu 9">
            <a:extLst>
              <a:ext uri="{FF2B5EF4-FFF2-40B4-BE49-F238E27FC236}">
                <a16:creationId xmlns:a16="http://schemas.microsoft.com/office/drawing/2014/main" id="{AA0EC665-FA38-394C-91E6-5D70EA1791CF}"/>
              </a:ext>
            </a:extLst>
          </p:cNvPr>
          <p:cNvPicPr>
            <a:picLocks noGrp="1" noChangeAspect="1"/>
          </p:cNvPicPr>
          <p:nvPr>
            <p:ph idx="1"/>
          </p:nvPr>
        </p:nvPicPr>
        <p:blipFill>
          <a:blip r:embed="rId2"/>
          <a:stretch>
            <a:fillRect/>
          </a:stretch>
        </p:blipFill>
        <p:spPr>
          <a:xfrm>
            <a:off x="0" y="457200"/>
            <a:ext cx="4446195" cy="6400800"/>
          </a:xfrm>
        </p:spPr>
      </p:pic>
      <p:pic>
        <p:nvPicPr>
          <p:cNvPr id="12" name="Image 11">
            <a:extLst>
              <a:ext uri="{FF2B5EF4-FFF2-40B4-BE49-F238E27FC236}">
                <a16:creationId xmlns:a16="http://schemas.microsoft.com/office/drawing/2014/main" id="{6B5A5779-B8E8-0D48-BD53-48418840A3AE}"/>
              </a:ext>
            </a:extLst>
          </p:cNvPr>
          <p:cNvPicPr>
            <a:picLocks noChangeAspect="1"/>
          </p:cNvPicPr>
          <p:nvPr/>
        </p:nvPicPr>
        <p:blipFill>
          <a:blip r:embed="rId3"/>
          <a:stretch>
            <a:fillRect/>
          </a:stretch>
        </p:blipFill>
        <p:spPr>
          <a:xfrm>
            <a:off x="5349678" y="2333121"/>
            <a:ext cx="6061364" cy="4524879"/>
          </a:xfrm>
          <a:prstGeom prst="rect">
            <a:avLst/>
          </a:prstGeom>
        </p:spPr>
      </p:pic>
    </p:spTree>
    <p:extLst>
      <p:ext uri="{BB962C8B-B14F-4D97-AF65-F5344CB8AC3E}">
        <p14:creationId xmlns:p14="http://schemas.microsoft.com/office/powerpoint/2010/main" val="611276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DCA31D-3B67-504B-BB00-DDDC526E4814}"/>
              </a:ext>
            </a:extLst>
          </p:cNvPr>
          <p:cNvSpPr>
            <a:spLocks noGrp="1"/>
          </p:cNvSpPr>
          <p:nvPr>
            <p:ph type="title"/>
          </p:nvPr>
        </p:nvSpPr>
        <p:spPr>
          <a:xfrm>
            <a:off x="4572000" y="156798"/>
            <a:ext cx="3926305" cy="573338"/>
          </a:xfrm>
        </p:spPr>
        <p:txBody>
          <a:bodyPr>
            <a:normAutofit fontScale="90000"/>
          </a:bodyPr>
          <a:lstStyle/>
          <a:p>
            <a:r>
              <a:rPr lang="fr-FR" dirty="0">
                <a:solidFill>
                  <a:schemeClr val="accent1">
                    <a:lumMod val="75000"/>
                  </a:schemeClr>
                </a:solidFill>
              </a:rPr>
              <a:t>La page Produit</a:t>
            </a:r>
          </a:p>
        </p:txBody>
      </p:sp>
      <p:sp>
        <p:nvSpPr>
          <p:cNvPr id="6" name="ZoneTexte 5">
            <a:extLst>
              <a:ext uri="{FF2B5EF4-FFF2-40B4-BE49-F238E27FC236}">
                <a16:creationId xmlns:a16="http://schemas.microsoft.com/office/drawing/2014/main" id="{EC26B303-3A4C-3B4B-A89B-EECB05F92956}"/>
              </a:ext>
            </a:extLst>
          </p:cNvPr>
          <p:cNvSpPr txBox="1"/>
          <p:nvPr/>
        </p:nvSpPr>
        <p:spPr>
          <a:xfrm>
            <a:off x="4551218" y="792964"/>
            <a:ext cx="7640782" cy="584775"/>
          </a:xfrm>
          <a:prstGeom prst="rect">
            <a:avLst/>
          </a:prstGeom>
          <a:noFill/>
        </p:spPr>
        <p:txBody>
          <a:bodyPr wrap="square" rtlCol="0">
            <a:spAutoFit/>
          </a:bodyPr>
          <a:lstStyle/>
          <a:p>
            <a:r>
              <a:rPr lang="fr-FR" sz="1600" dirty="0"/>
              <a:t>L’enjeu est de pouvoir cibler l’Id du produit sélectionné pour afficher la page produit souhaitée</a:t>
            </a:r>
          </a:p>
        </p:txBody>
      </p:sp>
      <p:pic>
        <p:nvPicPr>
          <p:cNvPr id="4" name="Image 3" descr="Une image contenant texte, appareil photo, capture d’écran, projecteur&#10;&#10;Description générée automatiquement">
            <a:extLst>
              <a:ext uri="{FF2B5EF4-FFF2-40B4-BE49-F238E27FC236}">
                <a16:creationId xmlns:a16="http://schemas.microsoft.com/office/drawing/2014/main" id="{F50F4BD8-0585-7C41-A999-CDB7469A103F}"/>
              </a:ext>
            </a:extLst>
          </p:cNvPr>
          <p:cNvPicPr>
            <a:picLocks noChangeAspect="1"/>
          </p:cNvPicPr>
          <p:nvPr/>
        </p:nvPicPr>
        <p:blipFill>
          <a:blip r:embed="rId3"/>
          <a:stretch>
            <a:fillRect/>
          </a:stretch>
        </p:blipFill>
        <p:spPr>
          <a:xfrm>
            <a:off x="54145" y="1330036"/>
            <a:ext cx="4497073" cy="5527964"/>
          </a:xfrm>
          <a:prstGeom prst="rect">
            <a:avLst/>
          </a:prstGeom>
        </p:spPr>
      </p:pic>
      <p:pic>
        <p:nvPicPr>
          <p:cNvPr id="9" name="Image 8" descr="Une image contenant texte&#10;&#10;Description générée automatiquement">
            <a:extLst>
              <a:ext uri="{FF2B5EF4-FFF2-40B4-BE49-F238E27FC236}">
                <a16:creationId xmlns:a16="http://schemas.microsoft.com/office/drawing/2014/main" id="{6991B4AC-F051-944A-80FC-040DF4D0248E}"/>
              </a:ext>
            </a:extLst>
          </p:cNvPr>
          <p:cNvPicPr>
            <a:picLocks noChangeAspect="1"/>
          </p:cNvPicPr>
          <p:nvPr/>
        </p:nvPicPr>
        <p:blipFill>
          <a:blip r:embed="rId4"/>
          <a:stretch>
            <a:fillRect/>
          </a:stretch>
        </p:blipFill>
        <p:spPr>
          <a:xfrm>
            <a:off x="5922023" y="1159806"/>
            <a:ext cx="4221138" cy="808687"/>
          </a:xfrm>
          <a:prstGeom prst="rect">
            <a:avLst/>
          </a:prstGeom>
        </p:spPr>
      </p:pic>
      <p:sp>
        <p:nvSpPr>
          <p:cNvPr id="11" name="ZoneTexte 10">
            <a:extLst>
              <a:ext uri="{FF2B5EF4-FFF2-40B4-BE49-F238E27FC236}">
                <a16:creationId xmlns:a16="http://schemas.microsoft.com/office/drawing/2014/main" id="{A4713939-3322-5846-9C2B-7E2A9C65E511}"/>
              </a:ext>
            </a:extLst>
          </p:cNvPr>
          <p:cNvSpPr txBox="1"/>
          <p:nvPr/>
        </p:nvSpPr>
        <p:spPr>
          <a:xfrm>
            <a:off x="4551218" y="2356232"/>
            <a:ext cx="7138557" cy="584775"/>
          </a:xfrm>
          <a:prstGeom prst="rect">
            <a:avLst/>
          </a:prstGeom>
          <a:noFill/>
        </p:spPr>
        <p:txBody>
          <a:bodyPr wrap="square" rtlCol="0">
            <a:spAutoFit/>
          </a:bodyPr>
          <a:lstStyle/>
          <a:p>
            <a:r>
              <a:rPr lang="fr-FR" sz="1600" dirty="0"/>
              <a:t>Il est possible de sélectionner la quantité voulue et l’objectif photo souhaité parmi plusieurs choix</a:t>
            </a:r>
          </a:p>
        </p:txBody>
      </p:sp>
      <p:pic>
        <p:nvPicPr>
          <p:cNvPr id="14" name="Image 13" descr="Une image contenant texte&#10;&#10;Description générée automatiquement">
            <a:extLst>
              <a:ext uri="{FF2B5EF4-FFF2-40B4-BE49-F238E27FC236}">
                <a16:creationId xmlns:a16="http://schemas.microsoft.com/office/drawing/2014/main" id="{E627C856-8196-B646-8428-CAFC027FB842}"/>
              </a:ext>
            </a:extLst>
          </p:cNvPr>
          <p:cNvPicPr>
            <a:picLocks noChangeAspect="1"/>
          </p:cNvPicPr>
          <p:nvPr/>
        </p:nvPicPr>
        <p:blipFill>
          <a:blip r:embed="rId5"/>
          <a:stretch>
            <a:fillRect/>
          </a:stretch>
        </p:blipFill>
        <p:spPr>
          <a:xfrm>
            <a:off x="5922024" y="2785902"/>
            <a:ext cx="4782129" cy="1006764"/>
          </a:xfrm>
          <a:prstGeom prst="rect">
            <a:avLst/>
          </a:prstGeom>
        </p:spPr>
      </p:pic>
      <p:sp>
        <p:nvSpPr>
          <p:cNvPr id="15" name="ZoneTexte 14">
            <a:extLst>
              <a:ext uri="{FF2B5EF4-FFF2-40B4-BE49-F238E27FC236}">
                <a16:creationId xmlns:a16="http://schemas.microsoft.com/office/drawing/2014/main" id="{3334EAC2-F358-0447-8D1B-A038B407D817}"/>
              </a:ext>
            </a:extLst>
          </p:cNvPr>
          <p:cNvSpPr txBox="1"/>
          <p:nvPr/>
        </p:nvSpPr>
        <p:spPr>
          <a:xfrm>
            <a:off x="4620127" y="3887225"/>
            <a:ext cx="5273367" cy="338554"/>
          </a:xfrm>
          <a:prstGeom prst="rect">
            <a:avLst/>
          </a:prstGeom>
          <a:noFill/>
        </p:spPr>
        <p:txBody>
          <a:bodyPr wrap="none" rtlCol="0">
            <a:spAutoFit/>
          </a:bodyPr>
          <a:lstStyle/>
          <a:p>
            <a:r>
              <a:rPr lang="fr-FR" sz="1600" dirty="0"/>
              <a:t>En fonction de la quantité choisie, un prix total est déterminé</a:t>
            </a:r>
          </a:p>
        </p:txBody>
      </p:sp>
      <p:pic>
        <p:nvPicPr>
          <p:cNvPr id="17" name="Image 16" descr="Une image contenant texte&#10;&#10;Description générée automatiquement">
            <a:extLst>
              <a:ext uri="{FF2B5EF4-FFF2-40B4-BE49-F238E27FC236}">
                <a16:creationId xmlns:a16="http://schemas.microsoft.com/office/drawing/2014/main" id="{2185D0F1-A70C-7C43-9D81-5B75F1970808}"/>
              </a:ext>
            </a:extLst>
          </p:cNvPr>
          <p:cNvPicPr>
            <a:picLocks noChangeAspect="1"/>
          </p:cNvPicPr>
          <p:nvPr/>
        </p:nvPicPr>
        <p:blipFill>
          <a:blip r:embed="rId6"/>
          <a:stretch>
            <a:fillRect/>
          </a:stretch>
        </p:blipFill>
        <p:spPr>
          <a:xfrm>
            <a:off x="5922023" y="4261099"/>
            <a:ext cx="4782129" cy="1091573"/>
          </a:xfrm>
          <a:prstGeom prst="rect">
            <a:avLst/>
          </a:prstGeom>
        </p:spPr>
      </p:pic>
      <p:sp>
        <p:nvSpPr>
          <p:cNvPr id="19" name="ZoneTexte 18">
            <a:extLst>
              <a:ext uri="{FF2B5EF4-FFF2-40B4-BE49-F238E27FC236}">
                <a16:creationId xmlns:a16="http://schemas.microsoft.com/office/drawing/2014/main" id="{DC4B6B94-33E8-1241-B04D-B18566337F82}"/>
              </a:ext>
            </a:extLst>
          </p:cNvPr>
          <p:cNvSpPr txBox="1"/>
          <p:nvPr/>
        </p:nvSpPr>
        <p:spPr>
          <a:xfrm>
            <a:off x="4596065" y="5405806"/>
            <a:ext cx="6746536" cy="584775"/>
          </a:xfrm>
          <a:prstGeom prst="rect">
            <a:avLst/>
          </a:prstGeom>
          <a:noFill/>
        </p:spPr>
        <p:txBody>
          <a:bodyPr wrap="square" rtlCol="0">
            <a:spAutoFit/>
          </a:bodyPr>
          <a:lstStyle/>
          <a:p>
            <a:r>
              <a:rPr lang="fr-FR" sz="1600" dirty="0"/>
              <a:t>Enfin ces éléments peuvent être transmis au </a:t>
            </a:r>
            <a:r>
              <a:rPr lang="fr-FR" sz="1600" dirty="0" err="1"/>
              <a:t>localStorage</a:t>
            </a:r>
            <a:r>
              <a:rPr lang="fr-FR" sz="1600" dirty="0"/>
              <a:t> pour alimenter le panier</a:t>
            </a:r>
          </a:p>
        </p:txBody>
      </p:sp>
      <p:pic>
        <p:nvPicPr>
          <p:cNvPr id="21" name="Image 20" descr="Une image contenant texte&#10;&#10;Description générée automatiquement">
            <a:extLst>
              <a:ext uri="{FF2B5EF4-FFF2-40B4-BE49-F238E27FC236}">
                <a16:creationId xmlns:a16="http://schemas.microsoft.com/office/drawing/2014/main" id="{23AD1FCE-2BFA-4F4B-971B-DC91BD6EC4F6}"/>
              </a:ext>
            </a:extLst>
          </p:cNvPr>
          <p:cNvPicPr>
            <a:picLocks noChangeAspect="1"/>
          </p:cNvPicPr>
          <p:nvPr/>
        </p:nvPicPr>
        <p:blipFill>
          <a:blip r:embed="rId7"/>
          <a:stretch>
            <a:fillRect/>
          </a:stretch>
        </p:blipFill>
        <p:spPr>
          <a:xfrm>
            <a:off x="5922022" y="5838918"/>
            <a:ext cx="4755711" cy="1019081"/>
          </a:xfrm>
          <a:prstGeom prst="rect">
            <a:avLst/>
          </a:prstGeom>
        </p:spPr>
      </p:pic>
    </p:spTree>
    <p:extLst>
      <p:ext uri="{BB962C8B-B14F-4D97-AF65-F5344CB8AC3E}">
        <p14:creationId xmlns:p14="http://schemas.microsoft.com/office/powerpoint/2010/main" val="524556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DCA31D-3B67-504B-BB00-DDDC526E4814}"/>
              </a:ext>
            </a:extLst>
          </p:cNvPr>
          <p:cNvSpPr>
            <a:spLocks noGrp="1"/>
          </p:cNvSpPr>
          <p:nvPr>
            <p:ph type="title"/>
          </p:nvPr>
        </p:nvSpPr>
        <p:spPr>
          <a:xfrm>
            <a:off x="4572000" y="156798"/>
            <a:ext cx="3926305" cy="573338"/>
          </a:xfrm>
        </p:spPr>
        <p:txBody>
          <a:bodyPr>
            <a:normAutofit fontScale="90000"/>
          </a:bodyPr>
          <a:lstStyle/>
          <a:p>
            <a:r>
              <a:rPr lang="fr-FR" dirty="0">
                <a:solidFill>
                  <a:schemeClr val="accent1">
                    <a:lumMod val="75000"/>
                  </a:schemeClr>
                </a:solidFill>
              </a:rPr>
              <a:t>La page Panier</a:t>
            </a:r>
          </a:p>
        </p:txBody>
      </p:sp>
      <p:sp>
        <p:nvSpPr>
          <p:cNvPr id="6" name="ZoneTexte 5">
            <a:extLst>
              <a:ext uri="{FF2B5EF4-FFF2-40B4-BE49-F238E27FC236}">
                <a16:creationId xmlns:a16="http://schemas.microsoft.com/office/drawing/2014/main" id="{EC26B303-3A4C-3B4B-A89B-EECB05F92956}"/>
              </a:ext>
            </a:extLst>
          </p:cNvPr>
          <p:cNvSpPr txBox="1"/>
          <p:nvPr/>
        </p:nvSpPr>
        <p:spPr>
          <a:xfrm>
            <a:off x="4551218" y="792964"/>
            <a:ext cx="7640782" cy="338554"/>
          </a:xfrm>
          <a:prstGeom prst="rect">
            <a:avLst/>
          </a:prstGeom>
          <a:noFill/>
        </p:spPr>
        <p:txBody>
          <a:bodyPr wrap="square" rtlCol="0">
            <a:spAutoFit/>
          </a:bodyPr>
          <a:lstStyle/>
          <a:p>
            <a:r>
              <a:rPr lang="fr-FR" sz="1600" dirty="0"/>
              <a:t>L’enjeu est de pouvoir récupérer les données du </a:t>
            </a:r>
            <a:r>
              <a:rPr lang="fr-FR" sz="1600" dirty="0" err="1"/>
              <a:t>localStorage</a:t>
            </a:r>
            <a:r>
              <a:rPr lang="fr-FR" sz="1600" dirty="0"/>
              <a:t> pour construire le panier</a:t>
            </a:r>
          </a:p>
        </p:txBody>
      </p:sp>
      <p:sp>
        <p:nvSpPr>
          <p:cNvPr id="11" name="ZoneTexte 10">
            <a:extLst>
              <a:ext uri="{FF2B5EF4-FFF2-40B4-BE49-F238E27FC236}">
                <a16:creationId xmlns:a16="http://schemas.microsoft.com/office/drawing/2014/main" id="{A4713939-3322-5846-9C2B-7E2A9C65E511}"/>
              </a:ext>
            </a:extLst>
          </p:cNvPr>
          <p:cNvSpPr txBox="1"/>
          <p:nvPr/>
        </p:nvSpPr>
        <p:spPr>
          <a:xfrm>
            <a:off x="4551218" y="2213234"/>
            <a:ext cx="7138557" cy="338554"/>
          </a:xfrm>
          <a:prstGeom prst="rect">
            <a:avLst/>
          </a:prstGeom>
          <a:noFill/>
        </p:spPr>
        <p:txBody>
          <a:bodyPr wrap="square" rtlCol="0">
            <a:spAutoFit/>
          </a:bodyPr>
          <a:lstStyle/>
          <a:p>
            <a:r>
              <a:rPr lang="fr-FR" sz="1600" dirty="0"/>
              <a:t>Il est possible de supprimer les produits individuellement (méthode </a:t>
            </a:r>
            <a:r>
              <a:rPr lang="fr-FR" sz="1600" dirty="0" err="1"/>
              <a:t>filter</a:t>
            </a:r>
            <a:r>
              <a:rPr lang="fr-FR" sz="1600" dirty="0"/>
              <a:t>)</a:t>
            </a:r>
          </a:p>
        </p:txBody>
      </p:sp>
      <p:sp>
        <p:nvSpPr>
          <p:cNvPr id="15" name="ZoneTexte 14">
            <a:extLst>
              <a:ext uri="{FF2B5EF4-FFF2-40B4-BE49-F238E27FC236}">
                <a16:creationId xmlns:a16="http://schemas.microsoft.com/office/drawing/2014/main" id="{3334EAC2-F358-0447-8D1B-A038B407D817}"/>
              </a:ext>
            </a:extLst>
          </p:cNvPr>
          <p:cNvSpPr txBox="1"/>
          <p:nvPr/>
        </p:nvSpPr>
        <p:spPr>
          <a:xfrm>
            <a:off x="4529891" y="2551788"/>
            <a:ext cx="7510440" cy="584775"/>
          </a:xfrm>
          <a:prstGeom prst="rect">
            <a:avLst/>
          </a:prstGeom>
          <a:noFill/>
        </p:spPr>
        <p:txBody>
          <a:bodyPr wrap="square" rtlCol="0">
            <a:spAutoFit/>
          </a:bodyPr>
          <a:lstStyle/>
          <a:p>
            <a:r>
              <a:rPr lang="fr-FR" sz="1600" dirty="0"/>
              <a:t>En fonction des produits présents dans le panier, un prix total est déterminé (méthode </a:t>
            </a:r>
            <a:r>
              <a:rPr lang="fr-FR" sz="1600" dirty="0" err="1"/>
              <a:t>reduce</a:t>
            </a:r>
            <a:r>
              <a:rPr lang="fr-FR" sz="1600" dirty="0"/>
              <a:t>)</a:t>
            </a:r>
          </a:p>
        </p:txBody>
      </p:sp>
      <p:sp>
        <p:nvSpPr>
          <p:cNvPr id="19" name="ZoneTexte 18">
            <a:extLst>
              <a:ext uri="{FF2B5EF4-FFF2-40B4-BE49-F238E27FC236}">
                <a16:creationId xmlns:a16="http://schemas.microsoft.com/office/drawing/2014/main" id="{DC4B6B94-33E8-1241-B04D-B18566337F82}"/>
              </a:ext>
            </a:extLst>
          </p:cNvPr>
          <p:cNvSpPr txBox="1"/>
          <p:nvPr/>
        </p:nvSpPr>
        <p:spPr>
          <a:xfrm>
            <a:off x="4572000" y="4800773"/>
            <a:ext cx="6746536" cy="830997"/>
          </a:xfrm>
          <a:prstGeom prst="rect">
            <a:avLst/>
          </a:prstGeom>
          <a:noFill/>
        </p:spPr>
        <p:txBody>
          <a:bodyPr wrap="square" rtlCol="0">
            <a:spAutoFit/>
          </a:bodyPr>
          <a:lstStyle/>
          <a:p>
            <a:r>
              <a:rPr lang="fr-FR" sz="1600" dirty="0"/>
              <a:t>Enfin l’action de validation de la commande envoi une requête « POST » contenant les données du client (nom, prénom, adresse, ville et e-mail) et les produits commandés</a:t>
            </a:r>
          </a:p>
        </p:txBody>
      </p:sp>
      <p:pic>
        <p:nvPicPr>
          <p:cNvPr id="8" name="Image 7" descr="Une image contenant texte&#10;&#10;Description générée automatiquement">
            <a:extLst>
              <a:ext uri="{FF2B5EF4-FFF2-40B4-BE49-F238E27FC236}">
                <a16:creationId xmlns:a16="http://schemas.microsoft.com/office/drawing/2014/main" id="{363BC6B9-4171-864C-B06A-339C965DBFA0}"/>
              </a:ext>
            </a:extLst>
          </p:cNvPr>
          <p:cNvPicPr>
            <a:picLocks noChangeAspect="1"/>
          </p:cNvPicPr>
          <p:nvPr/>
        </p:nvPicPr>
        <p:blipFill>
          <a:blip r:embed="rId3"/>
          <a:stretch>
            <a:fillRect/>
          </a:stretch>
        </p:blipFill>
        <p:spPr>
          <a:xfrm>
            <a:off x="5922022" y="1159806"/>
            <a:ext cx="3810000" cy="990600"/>
          </a:xfrm>
          <a:prstGeom prst="rect">
            <a:avLst/>
          </a:prstGeom>
        </p:spPr>
      </p:pic>
      <p:pic>
        <p:nvPicPr>
          <p:cNvPr id="12" name="Image 11">
            <a:extLst>
              <a:ext uri="{FF2B5EF4-FFF2-40B4-BE49-F238E27FC236}">
                <a16:creationId xmlns:a16="http://schemas.microsoft.com/office/drawing/2014/main" id="{4FAAA09A-CF78-7F42-9887-9222BC71F48B}"/>
              </a:ext>
            </a:extLst>
          </p:cNvPr>
          <p:cNvPicPr>
            <a:picLocks noChangeAspect="1"/>
          </p:cNvPicPr>
          <p:nvPr/>
        </p:nvPicPr>
        <p:blipFill>
          <a:blip r:embed="rId4"/>
          <a:stretch>
            <a:fillRect/>
          </a:stretch>
        </p:blipFill>
        <p:spPr>
          <a:xfrm>
            <a:off x="17403" y="1194346"/>
            <a:ext cx="4554597" cy="5649112"/>
          </a:xfrm>
          <a:prstGeom prst="rect">
            <a:avLst/>
          </a:prstGeom>
        </p:spPr>
      </p:pic>
      <p:sp>
        <p:nvSpPr>
          <p:cNvPr id="13" name="ZoneTexte 12">
            <a:extLst>
              <a:ext uri="{FF2B5EF4-FFF2-40B4-BE49-F238E27FC236}">
                <a16:creationId xmlns:a16="http://schemas.microsoft.com/office/drawing/2014/main" id="{93A25D5C-327D-5043-AA59-9ACDFFE32D60}"/>
              </a:ext>
            </a:extLst>
          </p:cNvPr>
          <p:cNvSpPr txBox="1"/>
          <p:nvPr/>
        </p:nvSpPr>
        <p:spPr>
          <a:xfrm>
            <a:off x="4549547" y="3325727"/>
            <a:ext cx="7104648" cy="584775"/>
          </a:xfrm>
          <a:prstGeom prst="rect">
            <a:avLst/>
          </a:prstGeom>
          <a:noFill/>
        </p:spPr>
        <p:txBody>
          <a:bodyPr wrap="square" rtlCol="0">
            <a:spAutoFit/>
          </a:bodyPr>
          <a:lstStyle/>
          <a:p>
            <a:r>
              <a:rPr lang="fr-FR" sz="1600" dirty="0"/>
              <a:t>L’enjeu est également de demander au client de remplir un formulaire dont les champs sont vérifiés par des « patterns »</a:t>
            </a:r>
          </a:p>
        </p:txBody>
      </p:sp>
      <p:pic>
        <p:nvPicPr>
          <p:cNvPr id="22" name="Image 21">
            <a:extLst>
              <a:ext uri="{FF2B5EF4-FFF2-40B4-BE49-F238E27FC236}">
                <a16:creationId xmlns:a16="http://schemas.microsoft.com/office/drawing/2014/main" id="{9FC81B7B-59C7-8645-8994-EA301CC503A5}"/>
              </a:ext>
            </a:extLst>
          </p:cNvPr>
          <p:cNvPicPr>
            <a:picLocks noChangeAspect="1"/>
          </p:cNvPicPr>
          <p:nvPr/>
        </p:nvPicPr>
        <p:blipFill>
          <a:blip r:embed="rId5"/>
          <a:stretch>
            <a:fillRect/>
          </a:stretch>
        </p:blipFill>
        <p:spPr>
          <a:xfrm>
            <a:off x="8382654" y="5894911"/>
            <a:ext cx="3657677" cy="340249"/>
          </a:xfrm>
          <a:prstGeom prst="rect">
            <a:avLst/>
          </a:prstGeom>
        </p:spPr>
      </p:pic>
      <p:pic>
        <p:nvPicPr>
          <p:cNvPr id="24" name="Image 23">
            <a:extLst>
              <a:ext uri="{FF2B5EF4-FFF2-40B4-BE49-F238E27FC236}">
                <a16:creationId xmlns:a16="http://schemas.microsoft.com/office/drawing/2014/main" id="{B3E739EC-51DC-1849-803A-7213ECF4270D}"/>
              </a:ext>
            </a:extLst>
          </p:cNvPr>
          <p:cNvPicPr>
            <a:picLocks noChangeAspect="1"/>
          </p:cNvPicPr>
          <p:nvPr/>
        </p:nvPicPr>
        <p:blipFill>
          <a:blip r:embed="rId6"/>
          <a:stretch>
            <a:fillRect/>
          </a:stretch>
        </p:blipFill>
        <p:spPr>
          <a:xfrm>
            <a:off x="4818744" y="5631770"/>
            <a:ext cx="3390561" cy="1082094"/>
          </a:xfrm>
          <a:prstGeom prst="rect">
            <a:avLst/>
          </a:prstGeom>
        </p:spPr>
      </p:pic>
      <p:pic>
        <p:nvPicPr>
          <p:cNvPr id="4" name="Image 3">
            <a:extLst>
              <a:ext uri="{FF2B5EF4-FFF2-40B4-BE49-F238E27FC236}">
                <a16:creationId xmlns:a16="http://schemas.microsoft.com/office/drawing/2014/main" id="{3E02AFE1-E41E-DA42-A670-619B8842491B}"/>
              </a:ext>
            </a:extLst>
          </p:cNvPr>
          <p:cNvPicPr>
            <a:picLocks noChangeAspect="1"/>
          </p:cNvPicPr>
          <p:nvPr/>
        </p:nvPicPr>
        <p:blipFill>
          <a:blip r:embed="rId7"/>
          <a:stretch>
            <a:fillRect/>
          </a:stretch>
        </p:blipFill>
        <p:spPr>
          <a:xfrm>
            <a:off x="4670350" y="3908988"/>
            <a:ext cx="7369981" cy="830996"/>
          </a:xfrm>
          <a:prstGeom prst="rect">
            <a:avLst/>
          </a:prstGeom>
        </p:spPr>
      </p:pic>
    </p:spTree>
    <p:extLst>
      <p:ext uri="{BB962C8B-B14F-4D97-AF65-F5344CB8AC3E}">
        <p14:creationId xmlns:p14="http://schemas.microsoft.com/office/powerpoint/2010/main" val="2828166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DCA31D-3B67-504B-BB00-DDDC526E4814}"/>
              </a:ext>
            </a:extLst>
          </p:cNvPr>
          <p:cNvSpPr>
            <a:spLocks noGrp="1"/>
          </p:cNvSpPr>
          <p:nvPr>
            <p:ph type="title"/>
          </p:nvPr>
        </p:nvSpPr>
        <p:spPr>
          <a:xfrm>
            <a:off x="4572000" y="156798"/>
            <a:ext cx="4734426" cy="573338"/>
          </a:xfrm>
        </p:spPr>
        <p:txBody>
          <a:bodyPr>
            <a:normAutofit fontScale="90000"/>
          </a:bodyPr>
          <a:lstStyle/>
          <a:p>
            <a:r>
              <a:rPr lang="fr-FR" dirty="0">
                <a:solidFill>
                  <a:schemeClr val="accent1">
                    <a:lumMod val="75000"/>
                  </a:schemeClr>
                </a:solidFill>
              </a:rPr>
              <a:t>La page Confirmation</a:t>
            </a:r>
          </a:p>
        </p:txBody>
      </p:sp>
      <p:sp>
        <p:nvSpPr>
          <p:cNvPr id="6" name="ZoneTexte 5">
            <a:extLst>
              <a:ext uri="{FF2B5EF4-FFF2-40B4-BE49-F238E27FC236}">
                <a16:creationId xmlns:a16="http://schemas.microsoft.com/office/drawing/2014/main" id="{EC26B303-3A4C-3B4B-A89B-EECB05F92956}"/>
              </a:ext>
            </a:extLst>
          </p:cNvPr>
          <p:cNvSpPr txBox="1"/>
          <p:nvPr/>
        </p:nvSpPr>
        <p:spPr>
          <a:xfrm>
            <a:off x="3807903" y="710195"/>
            <a:ext cx="7640782" cy="338554"/>
          </a:xfrm>
          <a:prstGeom prst="rect">
            <a:avLst/>
          </a:prstGeom>
          <a:noFill/>
        </p:spPr>
        <p:txBody>
          <a:bodyPr wrap="square" rtlCol="0">
            <a:spAutoFit/>
          </a:bodyPr>
          <a:lstStyle/>
          <a:p>
            <a:r>
              <a:rPr lang="fr-FR" sz="1600" dirty="0"/>
              <a:t>L’enjeu est de pouvoir récupérer le numéro de commande retourné par la requête POST</a:t>
            </a:r>
          </a:p>
        </p:txBody>
      </p:sp>
      <p:sp>
        <p:nvSpPr>
          <p:cNvPr id="13" name="ZoneTexte 12">
            <a:extLst>
              <a:ext uri="{FF2B5EF4-FFF2-40B4-BE49-F238E27FC236}">
                <a16:creationId xmlns:a16="http://schemas.microsoft.com/office/drawing/2014/main" id="{93A25D5C-327D-5043-AA59-9ACDFFE32D60}"/>
              </a:ext>
            </a:extLst>
          </p:cNvPr>
          <p:cNvSpPr txBox="1"/>
          <p:nvPr/>
        </p:nvSpPr>
        <p:spPr>
          <a:xfrm>
            <a:off x="4075970" y="6230365"/>
            <a:ext cx="7104648" cy="584775"/>
          </a:xfrm>
          <a:prstGeom prst="rect">
            <a:avLst/>
          </a:prstGeom>
          <a:noFill/>
        </p:spPr>
        <p:txBody>
          <a:bodyPr wrap="square" rtlCol="0">
            <a:spAutoFit/>
          </a:bodyPr>
          <a:lstStyle/>
          <a:p>
            <a:r>
              <a:rPr lang="fr-FR" sz="1600" dirty="0"/>
              <a:t>Il faut bien entendu que l’expérience client se termine par un message fort : les remerciements !</a:t>
            </a:r>
          </a:p>
        </p:txBody>
      </p:sp>
      <p:pic>
        <p:nvPicPr>
          <p:cNvPr id="4" name="Image 3" descr="Une image contenant texte&#10;&#10;Description générée automatiquement">
            <a:extLst>
              <a:ext uri="{FF2B5EF4-FFF2-40B4-BE49-F238E27FC236}">
                <a16:creationId xmlns:a16="http://schemas.microsoft.com/office/drawing/2014/main" id="{28C2A829-EF40-724B-BE46-BF6F6B524ECD}"/>
              </a:ext>
            </a:extLst>
          </p:cNvPr>
          <p:cNvPicPr>
            <a:picLocks noChangeAspect="1"/>
          </p:cNvPicPr>
          <p:nvPr/>
        </p:nvPicPr>
        <p:blipFill>
          <a:blip r:embed="rId3"/>
          <a:stretch>
            <a:fillRect/>
          </a:stretch>
        </p:blipFill>
        <p:spPr>
          <a:xfrm>
            <a:off x="0" y="7413"/>
            <a:ext cx="3104147" cy="6859408"/>
          </a:xfrm>
          <a:prstGeom prst="rect">
            <a:avLst/>
          </a:prstGeom>
        </p:spPr>
      </p:pic>
      <p:pic>
        <p:nvPicPr>
          <p:cNvPr id="10" name="Image 9" descr="Une image contenant texte&#10;&#10;Description générée automatiquement">
            <a:extLst>
              <a:ext uri="{FF2B5EF4-FFF2-40B4-BE49-F238E27FC236}">
                <a16:creationId xmlns:a16="http://schemas.microsoft.com/office/drawing/2014/main" id="{29213CB8-1FC5-924C-8A46-E3EC604D5F96}"/>
              </a:ext>
            </a:extLst>
          </p:cNvPr>
          <p:cNvPicPr>
            <a:picLocks noChangeAspect="1"/>
          </p:cNvPicPr>
          <p:nvPr/>
        </p:nvPicPr>
        <p:blipFill>
          <a:blip r:embed="rId4"/>
          <a:stretch>
            <a:fillRect/>
          </a:stretch>
        </p:blipFill>
        <p:spPr>
          <a:xfrm>
            <a:off x="4195946" y="3391905"/>
            <a:ext cx="6540500" cy="2755900"/>
          </a:xfrm>
          <a:prstGeom prst="rect">
            <a:avLst/>
          </a:prstGeom>
        </p:spPr>
      </p:pic>
      <p:pic>
        <p:nvPicPr>
          <p:cNvPr id="16" name="Image 15" descr="Une image contenant texte&#10;&#10;Description générée automatiquement">
            <a:extLst>
              <a:ext uri="{FF2B5EF4-FFF2-40B4-BE49-F238E27FC236}">
                <a16:creationId xmlns:a16="http://schemas.microsoft.com/office/drawing/2014/main" id="{92C6C127-0DEC-F04D-8BF8-04AF1AF89813}"/>
              </a:ext>
            </a:extLst>
          </p:cNvPr>
          <p:cNvPicPr>
            <a:picLocks noChangeAspect="1"/>
          </p:cNvPicPr>
          <p:nvPr/>
        </p:nvPicPr>
        <p:blipFill>
          <a:blip r:embed="rId5"/>
          <a:stretch>
            <a:fillRect/>
          </a:stretch>
        </p:blipFill>
        <p:spPr>
          <a:xfrm>
            <a:off x="5123872" y="1198085"/>
            <a:ext cx="4878283" cy="2103760"/>
          </a:xfrm>
          <a:prstGeom prst="rect">
            <a:avLst/>
          </a:prstGeom>
        </p:spPr>
      </p:pic>
    </p:spTree>
    <p:extLst>
      <p:ext uri="{BB962C8B-B14F-4D97-AF65-F5344CB8AC3E}">
        <p14:creationId xmlns:p14="http://schemas.microsoft.com/office/powerpoint/2010/main" val="2432311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Une image contenant table&#10;&#10;Description générée automatiquement">
            <a:extLst>
              <a:ext uri="{FF2B5EF4-FFF2-40B4-BE49-F238E27FC236}">
                <a16:creationId xmlns:a16="http://schemas.microsoft.com/office/drawing/2014/main" id="{DC8A019D-1F75-B843-9F0B-FE39F19DEDEF}"/>
              </a:ext>
            </a:extLst>
          </p:cNvPr>
          <p:cNvPicPr>
            <a:picLocks noChangeAspect="1"/>
          </p:cNvPicPr>
          <p:nvPr/>
        </p:nvPicPr>
        <p:blipFill>
          <a:blip r:embed="rId2"/>
          <a:stretch>
            <a:fillRect/>
          </a:stretch>
        </p:blipFill>
        <p:spPr>
          <a:xfrm>
            <a:off x="1943100" y="934356"/>
            <a:ext cx="8305800" cy="5511800"/>
          </a:xfrm>
          <a:prstGeom prst="rect">
            <a:avLst/>
          </a:prstGeom>
        </p:spPr>
      </p:pic>
      <p:sp>
        <p:nvSpPr>
          <p:cNvPr id="10" name="ZoneTexte 9">
            <a:extLst>
              <a:ext uri="{FF2B5EF4-FFF2-40B4-BE49-F238E27FC236}">
                <a16:creationId xmlns:a16="http://schemas.microsoft.com/office/drawing/2014/main" id="{A46E6F27-96CD-8D4A-9482-43B9424322E9}"/>
              </a:ext>
            </a:extLst>
          </p:cNvPr>
          <p:cNvSpPr txBox="1"/>
          <p:nvPr/>
        </p:nvSpPr>
        <p:spPr>
          <a:xfrm>
            <a:off x="5527964" y="155925"/>
            <a:ext cx="1377300" cy="369332"/>
          </a:xfrm>
          <a:prstGeom prst="rect">
            <a:avLst/>
          </a:prstGeom>
          <a:noFill/>
        </p:spPr>
        <p:txBody>
          <a:bodyPr wrap="none" rtlCol="0">
            <a:spAutoFit/>
          </a:bodyPr>
          <a:lstStyle/>
          <a:p>
            <a:r>
              <a:rPr lang="fr-FR" dirty="0">
                <a:solidFill>
                  <a:schemeClr val="accent1">
                    <a:lumMod val="75000"/>
                  </a:schemeClr>
                </a:solidFill>
              </a:rPr>
              <a:t>Plan de tests</a:t>
            </a:r>
          </a:p>
        </p:txBody>
      </p:sp>
    </p:spTree>
    <p:extLst>
      <p:ext uri="{BB962C8B-B14F-4D97-AF65-F5344CB8AC3E}">
        <p14:creationId xmlns:p14="http://schemas.microsoft.com/office/powerpoint/2010/main" val="236435303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2049</TotalTime>
  <Words>447</Words>
  <Application>Microsoft Macintosh PowerPoint</Application>
  <PresentationFormat>Grand écran</PresentationFormat>
  <Paragraphs>38</Paragraphs>
  <Slides>6</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6</vt:i4>
      </vt:variant>
    </vt:vector>
  </HeadingPairs>
  <TitlesOfParts>
    <vt:vector size="11" baseType="lpstr">
      <vt:lpstr>Arial</vt:lpstr>
      <vt:lpstr>Avenir Book</vt:lpstr>
      <vt:lpstr>Calibri</vt:lpstr>
      <vt:lpstr>Calibri Light</vt:lpstr>
      <vt:lpstr>Thème Office</vt:lpstr>
      <vt:lpstr>Projet 5 – Développeur Web – Orinoco</vt:lpstr>
      <vt:lpstr>La page d’Accueil</vt:lpstr>
      <vt:lpstr>La page Produit</vt:lpstr>
      <vt:lpstr>La page Panier</vt:lpstr>
      <vt:lpstr>La page Confirmation</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40211</dc:creator>
  <cp:lastModifiedBy>40211</cp:lastModifiedBy>
  <cp:revision>58</cp:revision>
  <dcterms:created xsi:type="dcterms:W3CDTF">2021-02-22T16:11:31Z</dcterms:created>
  <dcterms:modified xsi:type="dcterms:W3CDTF">2021-06-08T11:13:59Z</dcterms:modified>
</cp:coreProperties>
</file>

<file path=docProps/thumbnail.jpeg>
</file>